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5" r:id="rId6"/>
    <p:sldId id="260" r:id="rId7"/>
    <p:sldId id="268" r:id="rId8"/>
    <p:sldId id="261" r:id="rId9"/>
    <p:sldId id="288" r:id="rId10"/>
    <p:sldId id="262" r:id="rId11"/>
    <p:sldId id="263" r:id="rId12"/>
    <p:sldId id="264" r:id="rId13"/>
    <p:sldId id="267" r:id="rId14"/>
    <p:sldId id="280" r:id="rId15"/>
    <p:sldId id="265" r:id="rId16"/>
    <p:sldId id="269" r:id="rId17"/>
    <p:sldId id="271" r:id="rId18"/>
    <p:sldId id="272" r:id="rId19"/>
    <p:sldId id="273" r:id="rId20"/>
    <p:sldId id="279" r:id="rId21"/>
    <p:sldId id="286" r:id="rId22"/>
    <p:sldId id="281" r:id="rId23"/>
    <p:sldId id="274" r:id="rId24"/>
    <p:sldId id="275" r:id="rId25"/>
    <p:sldId id="277" r:id="rId26"/>
    <p:sldId id="278" r:id="rId27"/>
    <p:sldId id="276" r:id="rId28"/>
    <p:sldId id="282" r:id="rId29"/>
    <p:sldId id="283" r:id="rId30"/>
    <p:sldId id="266" r:id="rId31"/>
    <p:sldId id="27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5B056-F757-7F11-5792-7B3CC5399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D63B38-1F61-69FE-C8F7-EED478487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D7C16-89DC-C395-D990-A6920B0D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789909-D16C-7BFE-218B-151533BD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DE7178-5F83-DAD7-F04F-2744734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24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34906F-DCDD-7AF7-8C09-A9E4EE91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A12F4B-84F1-0B8E-418C-E99D8277E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8F6C53-E7E7-F0B3-31F4-472D8C29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5F39A-3005-A413-58BD-E180D5BE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29D925-4C61-686E-BD44-1757F700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1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A7BFD1-4B51-4306-DB89-5035BDF93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EC7550-7FDC-6596-A4D7-E864504A6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234C12-0447-8162-3CDD-C09AD15F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B89268-DA77-747F-840E-D8B554CF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B0AA96-C4E6-1724-EFB7-716E394B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1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3EB4C-9297-FD4D-CFBF-81389B3B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26AEC-2676-4BE7-42DC-BE86C881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5E8DC9-1FA3-48DA-2B1C-0357DB58F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C40B8-2D4D-2575-ADC9-EAC7978F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25C97-BD23-B3F8-5545-454C77E1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12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38F84-1257-1FEB-80C5-266D33B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C5BA82-2ED8-8DB8-A4D9-35D511D5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B5D2C-E677-AC96-ED59-AAB50D8D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F028C8-8FE1-7E25-1627-EDA0B1032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9268F9-D28A-8DB0-A434-092176B5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86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B7C0D-BC57-ECCE-A488-DD292D9C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FF80F-1326-BF18-754A-0FFE94B8E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855C5C-020A-76BD-26D4-4AE431FBA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9F7FA5-6DBA-1A84-0ED8-5388A1E7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DB8B8-4E2E-F697-B7E1-59A1D4192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27DD19-EDBE-4781-E0E5-BE162CDBD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98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A7908-FBA1-2D82-FB26-87E3FE71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E6F8F9-0C64-B70E-0EA1-BDBACC6C9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E98B06-BF33-909C-85DC-FB48E1D4C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EA10F4-8177-B700-17D5-E86920C1F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1DE67C-09D9-4D82-AEC9-648A69701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C78884-5CD3-0BB4-B7F9-BFA348F5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83399D-5FEB-7D98-FF1B-B9886AAB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5E2649-E90A-6B05-71BD-7436B9C8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95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96259-D720-0B32-86A6-73B9F5CA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DC8F2E-4054-A05D-84DA-C6DE963C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CD0B15-D833-2D48-0B3F-EF0554EA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D2C0C1-1445-B48C-4409-B4CE0EF2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30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A59135-8B56-E10E-A14C-B0653A8E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F93EE8-EF25-E560-6769-3F29FD146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7DD72-8F6B-EBD1-59C1-CEA55F38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1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E6576-A9C9-55F4-CE50-4F24F095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421E3-82BC-0620-3FFF-C479CEA40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9308C5-3BD2-DD80-885A-4B753FF35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CADC17-6598-5B92-D16B-C3C814C6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8CFFE1-CD95-4657-37AF-C57BF96E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1BAA56-E80B-A6F5-B246-FFCD7060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567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B461D-CD43-A2D5-05DA-99934C88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EFFBE4-C9D6-EA6C-FD43-F646CA4D0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954336-72C0-960C-314A-9219E810D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8EDE19-E2F4-3B69-209F-B97578F5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C67D3F-7941-2632-C326-657471E6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EA1A43-AABC-D9CA-9A1C-8BF68A92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03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62A706-6F1F-9F3E-D6D1-47AF6EB07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DDBC80-37E0-868F-3F6A-FE9BCA4A7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222D1E-E708-2A36-07DA-8BAAD1899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01CFF-EFFD-4583-8F37-E4ED10237F8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6A0C48-30E4-9A24-93D8-7868BBCDC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4AA956-E523-1D51-A05D-3093C4155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876F0-435F-421E-9E29-2751B4DB7C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66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ites.google.com/up.edu.mx/har-u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C7D7C94-41C0-4614-8A18-941174D4D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C75CA2-74A5-3CF1-6334-0D0D8398F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238032"/>
            <a:ext cx="9611581" cy="2558305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200" b="0" i="0" u="none" strike="noStrike" baseline="0" dirty="0">
                <a:solidFill>
                  <a:schemeClr val="tx2"/>
                </a:solidFill>
                <a:latin typeface="CharisSIL"/>
              </a:rPr>
              <a:t>Multi-level feature fusion for multimodal human activity recognition in</a:t>
            </a:r>
            <a:br>
              <a:rPr lang="en-US" altLang="zh-CN" sz="4200" b="0" i="0" u="none" strike="noStrike" baseline="0" dirty="0">
                <a:solidFill>
                  <a:schemeClr val="tx2"/>
                </a:solidFill>
                <a:latin typeface="CharisSIL"/>
              </a:rPr>
            </a:br>
            <a:r>
              <a:rPr lang="en-US" altLang="zh-CN" sz="4200" b="0" i="0" u="none" strike="noStrike" baseline="0" dirty="0">
                <a:solidFill>
                  <a:schemeClr val="tx2"/>
                </a:solidFill>
                <a:latin typeface="CharisSIL"/>
              </a:rPr>
              <a:t>Internet of Healthcare Things</a:t>
            </a:r>
            <a:endParaRPr lang="zh-CN" altLang="en-US" sz="4200" dirty="0">
              <a:solidFill>
                <a:schemeClr val="tx2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BE3950-F41A-9563-2DA6-7B310C629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4067745"/>
            <a:ext cx="5769131" cy="2244609"/>
          </a:xfrm>
        </p:spPr>
        <p:txBody>
          <a:bodyPr anchor="t">
            <a:normAutofit/>
          </a:bodyPr>
          <a:lstStyle/>
          <a:p>
            <a:pPr algn="l"/>
            <a:r>
              <a:rPr lang="zh-CN" altLang="en-US" sz="2200" b="0" i="0" u="none" strike="noStrike" baseline="0">
                <a:solidFill>
                  <a:schemeClr val="tx2"/>
                </a:solidFill>
                <a:latin typeface="CharisSIL"/>
              </a:rPr>
              <a:t>期刊：</a:t>
            </a:r>
            <a:r>
              <a:rPr lang="en-US" altLang="zh-CN" sz="2200" b="0" i="0" u="none" strike="noStrike" baseline="0">
                <a:solidFill>
                  <a:schemeClr val="tx2"/>
                </a:solidFill>
                <a:latin typeface="CharisSIL"/>
              </a:rPr>
              <a:t>Information Fusion</a:t>
            </a:r>
          </a:p>
          <a:p>
            <a:pPr algn="l"/>
            <a:r>
              <a:rPr lang="zh-CN" altLang="en-US" sz="2200">
                <a:solidFill>
                  <a:schemeClr val="tx2"/>
                </a:solidFill>
              </a:rPr>
              <a:t>一作：</a:t>
            </a:r>
            <a:r>
              <a:rPr lang="en-US" altLang="zh-CN" sz="2200">
                <a:solidFill>
                  <a:schemeClr val="tx2"/>
                </a:solidFill>
              </a:rPr>
              <a:t>Md. Milon Islam a,∗</a:t>
            </a:r>
            <a:endParaRPr lang="zh-CN" altLang="en-US" sz="2200">
              <a:solidFill>
                <a:schemeClr val="tx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F6FBC1-6409-4059-B87B-1BE513242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A98E26-C7DC-48E3-8F50-FBF7F3C50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B3D45F-509E-43F3-B685-A5E78AD0D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53B0F8-0414-437D-87C2-23F48DF9C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B56551-40C7-4552-A11A-6D86B7EB0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79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450498-8F07-AEAC-CFA8-1ED4ACB7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传感器数据</a:t>
            </a:r>
            <a:r>
              <a:rPr lang="en-US" altLang="zh-CN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滑动窗口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C3AAE40-6EFF-A927-5C14-53EBC6756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491476"/>
            <a:ext cx="5828261" cy="368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BD009FD-1296-8070-415F-AD3FC3960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314717"/>
            <a:ext cx="5828261" cy="203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02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8ED71D-8699-3E55-1D66-E2799E82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10" y="661916"/>
            <a:ext cx="4722845" cy="1330839"/>
          </a:xfrm>
        </p:spPr>
        <p:txBody>
          <a:bodyPr>
            <a:normAutofit/>
          </a:bodyPr>
          <a:lstStyle/>
          <a:p>
            <a:r>
              <a:rPr lang="zh-CN" altLang="en-US" dirty="0"/>
              <a:t>传感器</a:t>
            </a:r>
            <a:r>
              <a:rPr lang="en-US" altLang="zh-CN" dirty="0"/>
              <a:t>-</a:t>
            </a:r>
            <a:r>
              <a:rPr lang="zh-CN" altLang="en-US" dirty="0"/>
              <a:t>特征提取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3B930-7F4A-B2BF-0719-F1AEED798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altLang="zh-CN" sz="2000"/>
              <a:t>Conv</a:t>
            </a:r>
            <a:r>
              <a:rPr lang="zh-CN" altLang="en-US" sz="2000"/>
              <a:t>用于突出滑动窗口内部的某多个传感器</a:t>
            </a:r>
            <a:endParaRPr lang="en-US" altLang="zh-CN" sz="2000"/>
          </a:p>
          <a:p>
            <a:r>
              <a:rPr lang="en-US" altLang="zh-CN" sz="2000"/>
              <a:t>LSTM</a:t>
            </a:r>
            <a:r>
              <a:rPr lang="zh-CN" altLang="en-US" sz="2000"/>
              <a:t>用于编码前后时间的动作相关性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5EF341D-44F4-CAE4-70DD-A6BBEC771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0812" y="661916"/>
            <a:ext cx="3904431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45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D1489-7F7D-841E-CB5C-256663C3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因材施教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37AF9-653C-3A38-DE6A-62164D97A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文章并未提到，怎么融合的，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给出自己的解释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以及质疑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28E01D-AC70-D384-4470-B398FE39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23" y="1849944"/>
            <a:ext cx="6595203" cy="417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1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244AF0-31FB-F6C4-B500-116824D3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数据集</a:t>
            </a:r>
            <a:r>
              <a:rPr lang="en-US" altLang="zh-CN" sz="3200" dirty="0"/>
              <a:t>Up-Fall</a:t>
            </a:r>
            <a:r>
              <a:rPr lang="zh-CN" altLang="en-US" sz="3200" dirty="0"/>
              <a:t>简介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2F013F6-A404-A6FA-8BDD-6F545FFB0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altLang="zh-CN" sz="1800" dirty="0"/>
              <a:t>11</a:t>
            </a:r>
            <a:r>
              <a:rPr lang="zh-CN" altLang="en-US" sz="1800" dirty="0"/>
              <a:t>类分类任务</a:t>
            </a:r>
            <a:endParaRPr lang="en-US" altLang="zh-CN" sz="1800" dirty="0"/>
          </a:p>
          <a:p>
            <a:r>
              <a:rPr lang="en-US" altLang="zh-CN" sz="1800" dirty="0">
                <a:hlinkClick r:id="rId2"/>
              </a:rPr>
              <a:t>https://sites.google.com/up.edu.mx/har-up/</a:t>
            </a:r>
            <a:endParaRPr lang="en-US" altLang="zh-CN" sz="1800" dirty="0"/>
          </a:p>
          <a:p>
            <a:r>
              <a:rPr lang="zh-CN" altLang="en-US" sz="1800" dirty="0"/>
              <a:t>强调一一对应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E68DF0-3A92-52E9-B472-9D45A18B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3" y="3107803"/>
            <a:ext cx="5481509" cy="27270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BFD8B5-A531-CA8B-B587-F183426E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81" y="3270059"/>
            <a:ext cx="5523082" cy="24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A4362F9-D391-0CE6-55CC-11997293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数据标记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E862C9-1433-4DE4-571D-23FAB4F5D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数据的采集媒介是，两台相机和可穿戴传感器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97A926-5ECA-FC68-26F9-E3BD28A9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90" y="2633472"/>
            <a:ext cx="9437772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1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064A5F-38A7-C4DC-6EC8-4B457225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3556BC-AC86-1322-7474-86748BEE6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zh-CN" alt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侧面显示出作者团队工作量的富足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451E1B-C912-53D5-9E61-139C6E99D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65" y="2633472"/>
            <a:ext cx="7356622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E0315E-6CBC-DD4E-0C00-6470C1EB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精度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286CB2-5C91-B3EE-9D7D-4398CEB45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endParaRPr lang="zh-CN" altLang="en-US" sz="1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304A35-9473-2F43-6777-45938CF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56" y="2787314"/>
            <a:ext cx="5258663" cy="34838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4490E8-FE57-257C-4091-D4CF77D5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6" y="2787314"/>
            <a:ext cx="5523082" cy="34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45E5C0-DDC3-00A2-5001-0C6BCCCF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zh-CN" altLang="en-US" sz="3200"/>
              <a:t>损失收敛速度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1230B-E678-367B-109D-FDBC39B2F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endParaRPr lang="zh-CN" altLang="en-US" sz="180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250DA3-9E68-14F3-1407-2D8F76CD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139" y="2787314"/>
            <a:ext cx="5142235" cy="34838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6F8474-2175-B756-463D-57D1BDE5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6" y="2819566"/>
            <a:ext cx="5199797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77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2CB89-C558-813C-7015-47DFDAF1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混淆矩阵</a:t>
            </a:r>
            <a:r>
              <a:rPr lang="en-US" altLang="zh-CN" dirty="0"/>
              <a:t>-</a:t>
            </a:r>
            <a:r>
              <a:rPr lang="zh-CN" altLang="en-US" dirty="0"/>
              <a:t>不妙的苗头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D6905-95EA-DC08-5052-483736CD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131" y="1690688"/>
            <a:ext cx="2955587" cy="625747"/>
          </a:xfrm>
        </p:spPr>
        <p:txBody>
          <a:bodyPr/>
          <a:lstStyle/>
          <a:p>
            <a:r>
              <a:rPr lang="en-US" altLang="zh-CN" dirty="0"/>
              <a:t>CNN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D1FC2-21E5-3F9B-9864-1F93A9E1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5" y="2219870"/>
            <a:ext cx="5687219" cy="35628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3B568A-993A-BE08-4EAF-C63347633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19" y="2138895"/>
            <a:ext cx="5534797" cy="372479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9E03717-4055-7E6D-5CAC-99761EFB82DD}"/>
              </a:ext>
            </a:extLst>
          </p:cNvPr>
          <p:cNvSpPr txBox="1">
            <a:spLocks/>
          </p:cNvSpPr>
          <p:nvPr/>
        </p:nvSpPr>
        <p:spPr>
          <a:xfrm>
            <a:off x="8081865" y="1711196"/>
            <a:ext cx="2955587" cy="625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C2+TS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20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4E48A7-B3A0-B36F-5DD6-E557C94CA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07" y="570757"/>
            <a:ext cx="10515600" cy="382554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b="1" dirty="0"/>
              <a:t>左上相对右下为什么颜色较淡？作者的解释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3031A-8BD1-959C-E7C1-7E13623D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914" y="3089534"/>
            <a:ext cx="6001588" cy="37247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A925BD-25E1-0F2E-099F-B2D7BC57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33" y="3052680"/>
            <a:ext cx="5668166" cy="362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2D3205-AE4E-F67C-1DC9-FA42B157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316" y="62384"/>
            <a:ext cx="4439183" cy="19310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0E32DA-E041-DA96-2CFF-FCAE1256001C}"/>
              </a:ext>
            </a:extLst>
          </p:cNvPr>
          <p:cNvSpPr txBox="1"/>
          <p:nvPr/>
        </p:nvSpPr>
        <p:spPr>
          <a:xfrm>
            <a:off x="1400783" y="2509736"/>
            <a:ext cx="207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C1+C2+TS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071780-4BF7-FCAD-A154-99FD0981D1DF}"/>
              </a:ext>
            </a:extLst>
          </p:cNvPr>
          <p:cNvSpPr txBox="1"/>
          <p:nvPr/>
        </p:nvSpPr>
        <p:spPr>
          <a:xfrm>
            <a:off x="8241420" y="2509736"/>
            <a:ext cx="207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ConvLSTM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49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191ACD-653F-DC13-5236-2045F9D1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任务说明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BC49F80-3F3F-C907-1DB8-1A86CDB4400A}"/>
              </a:ext>
            </a:extLst>
          </p:cNvPr>
          <p:cNvSpPr txBox="1">
            <a:spLocks/>
          </p:cNvSpPr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zh-CN" altLang="en-US" sz="2000" dirty="0"/>
              <a:t>活动识别是一个多类的分类任务。一次输出一个类别。可以基于传感器数据或者图像数据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09A1C1-9C3C-A26E-0277-9F3ABF0F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97" y="1795962"/>
            <a:ext cx="6936762" cy="36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42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FBE479-7CDE-B72E-BF1B-BC9B5385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800" dirty="0"/>
              <a:t>工作量的富足</a:t>
            </a:r>
            <a:endParaRPr lang="zh-CN" alt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B00662-F000-213A-C369-07659A3D4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多用户实时推理系统（简介）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2593C8-4D43-0BF5-EFCC-C081DFC2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553" y="625684"/>
            <a:ext cx="526444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64D5B5-2FAF-2701-FD35-7698F495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延迟</a:t>
            </a:r>
            <a:r>
              <a:rPr lang="en-US" altLang="zh-CN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响应时间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3947F3-125C-6E14-05E1-8D10C1E68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1656" y="625684"/>
            <a:ext cx="391423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49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72D0CC-1367-AD24-0DA4-55294B32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523" y="622469"/>
            <a:ext cx="7142474" cy="55544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68EAFB9-076C-A848-D1A2-B74043DD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Grad-cam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435DE-32E2-D15F-E846-7F308B582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6323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Grad-cam</a:t>
            </a:r>
            <a:r>
              <a:rPr lang="zh-CN" altLang="en-US" dirty="0"/>
              <a:t>知识源于</a:t>
            </a:r>
            <a:r>
              <a:rPr lang="en-US" altLang="zh-CN" dirty="0"/>
              <a:t>Cam</a:t>
            </a:r>
            <a:r>
              <a:rPr lang="zh-CN" altLang="en-US" dirty="0"/>
              <a:t>，是一种发现末尾特征图与图中物体位置产生对应关系的技术。</a:t>
            </a:r>
            <a:endParaRPr lang="en-US" altLang="zh-CN" dirty="0"/>
          </a:p>
          <a:p>
            <a:r>
              <a:rPr lang="zh-CN" altLang="en-US" dirty="0"/>
              <a:t>暂未学习</a:t>
            </a:r>
            <a:r>
              <a:rPr lang="en-US" altLang="zh-CN" dirty="0"/>
              <a:t>Learning Deep Features for Discriminative Localization</a:t>
            </a:r>
          </a:p>
        </p:txBody>
      </p:sp>
    </p:spTree>
    <p:extLst>
      <p:ext uri="{BB962C8B-B14F-4D97-AF65-F5344CB8AC3E}">
        <p14:creationId xmlns:p14="http://schemas.microsoft.com/office/powerpoint/2010/main" val="75310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FD2109-326C-8191-32B9-3BF0107F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精确度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F3D503-94F0-B757-5AE2-0FD36F590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679882"/>
            <a:ext cx="11548872" cy="34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2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F856BB-9BBE-25AC-9401-A36187AA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召回率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D9EDE0-0EB9-2D9E-FCF6-18891CD8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665446"/>
            <a:ext cx="11548872" cy="35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01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697F9D-3908-B43B-80EF-D73B4306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F1-score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59B6D3B-BBD3-0293-B67F-5F43EEE9D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636573"/>
            <a:ext cx="11548872" cy="35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D7A896-74EF-C41D-F1D5-7F35585E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整体表现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89E3B5-9722-400D-0923-DC6FBC05F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401687"/>
            <a:ext cx="11548872" cy="20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9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F9D574-535D-3843-4847-29388A36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zh-CN" altLang="en-US" sz="5000"/>
              <a:t>整体箱线图</a:t>
            </a:r>
            <a:r>
              <a:rPr lang="en-US" altLang="zh-CN" sz="5000"/>
              <a:t>-</a:t>
            </a:r>
            <a:r>
              <a:rPr lang="zh-CN" altLang="en-US" sz="5000"/>
              <a:t>不妙的扩散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87F11-5A6A-DD28-247F-C96D22F62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endParaRPr lang="zh-CN" altLang="en-US" sz="22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E2CD79-5329-9D0D-C4E1-8577D1CF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317" y="4237046"/>
            <a:ext cx="3099816" cy="1790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37EC74-1584-CC3C-CED6-FD97FD3FB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89" y="3958232"/>
            <a:ext cx="3785616" cy="20726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EBC88D-529F-0693-AEBE-9FA96046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24" y="4138220"/>
            <a:ext cx="3099816" cy="17126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C991C4-41DE-86DF-755E-90CECC93C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860" y="372031"/>
            <a:ext cx="6265445" cy="3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83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F928DA-C68C-59CC-BE57-06B05015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工作的对比</a:t>
            </a:r>
            <a:r>
              <a:rPr lang="en-US" altLang="zh-CN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不妙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C37162-81D0-4447-A3F1-AE2DCA48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2" y="1081590"/>
            <a:ext cx="11745256" cy="2495866"/>
          </a:xfrm>
          <a:prstGeom prst="rect">
            <a:avLst/>
          </a:prstGeom>
        </p:spPr>
      </p:pic>
      <p:sp>
        <p:nvSpPr>
          <p:cNvPr id="39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87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C8098-0429-3E9F-A670-EB3EDFD1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消融实验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3F9B4-8C39-4D79-84B2-E914D9D2F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52055"/>
            <a:ext cx="10515600" cy="524327"/>
          </a:xfrm>
        </p:spPr>
        <p:txBody>
          <a:bodyPr/>
          <a:lstStyle/>
          <a:p>
            <a:r>
              <a:rPr lang="zh-CN" altLang="en-US" dirty="0"/>
              <a:t>空间注意力比通道注意力更好？是卷积比全连接更好（作者）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228FFB-CE8C-A7C2-2932-95195A3B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2776382"/>
            <a:ext cx="11993649" cy="22196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6878B3-F5B5-4B13-BF69-6F743014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87" y="-6114"/>
            <a:ext cx="5016837" cy="188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3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A888E7-9B82-DCE5-5C26-AE2C9D55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动机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B507CB-0ED0-8081-F177-D756B622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85145"/>
            <a:ext cx="11548872" cy="24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9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B842EA4-4C36-86F9-F545-B9416B1A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zh-CN" altLang="en-US" sz="2800" dirty="0"/>
              <a:t>愤怒与猜测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DD662A-2AC0-C0CC-E4A9-65A2E4CF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是挂羊头卖狗肉？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展平层</a:t>
            </a:r>
            <a:r>
              <a:rPr lang="en-US" altLang="zh-CN" sz="2000" dirty="0"/>
              <a:t>Flatten</a:t>
            </a:r>
            <a:r>
              <a:rPr lang="zh-CN" altLang="en-US" sz="2000" dirty="0"/>
              <a:t>：将数据塑形，为融合提供了基础条件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5C922-AA15-C647-44FA-C9C8BD6A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90207"/>
            <a:ext cx="6922008" cy="43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0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7121F-3662-CE6A-C3C0-12D71B28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阅读的结果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B1814A-BB76-BC2E-9EE9-6F67F5F1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05" y="2342543"/>
            <a:ext cx="7887801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8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34BC0EF-0908-89B9-9242-E85BC23E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模型总览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繁琐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DCF4FE-1DE3-20CC-5259-7CFA9B90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90" y="1388303"/>
            <a:ext cx="9284633" cy="52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4CCF2A4-2824-4E10-A7EC-5488F159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38326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模型总览</a:t>
            </a:r>
            <a:r>
              <a:rPr lang="en-US" altLang="zh-CN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简化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7266CA5-4C3B-B6CA-2EEA-BE9A1E45C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7794" y="625684"/>
            <a:ext cx="6361959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1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BBD8D72-A14E-C0FD-44C1-B7651D72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6600"/>
              <a:t>图像</a:t>
            </a:r>
            <a:r>
              <a:rPr lang="en-US" altLang="zh-CN" sz="6600"/>
              <a:t>-</a:t>
            </a:r>
            <a:r>
              <a:rPr lang="zh-CN" altLang="en-US" sz="6600"/>
              <a:t>多头卷积层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B31D0A-5245-A9E9-B129-3300B617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zh-CN" altLang="en-US" sz="2400"/>
              <a:t>卷积头的加和是直接相加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4F7A14-A005-C16D-A429-0B5AFEA69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1137" y="2642616"/>
            <a:ext cx="2632221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C9A286-60CF-B85E-92C5-E6E13C5B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1348" y="2642616"/>
            <a:ext cx="3560711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05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A95645-A0C8-EE0C-3573-89B03AD0D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全局池化解释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9692C0-9F16-2D36-CFEB-89C6803C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5017" y="640080"/>
            <a:ext cx="7093173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042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022CE-38EA-1883-93E8-6ABF2F6C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  <a:r>
              <a:rPr lang="en-US" altLang="zh-CN" dirty="0"/>
              <a:t>-</a:t>
            </a:r>
            <a:r>
              <a:rPr lang="zh-CN" altLang="en-US" dirty="0"/>
              <a:t>卷积注意力层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CD5006-5CC8-9FCA-BE67-EEF488A4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0" y="2112492"/>
            <a:ext cx="9573961" cy="360095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17A9C53-89C3-ED83-5500-FC11EB68A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916" y="331416"/>
            <a:ext cx="2185084" cy="17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F26311-EF15-5A9E-B768-00C3E5418DC2}"/>
              </a:ext>
            </a:extLst>
          </p:cNvPr>
          <p:cNvSpPr txBox="1"/>
          <p:nvPr/>
        </p:nvSpPr>
        <p:spPr>
          <a:xfrm>
            <a:off x="4066161" y="6079787"/>
            <a:ext cx="786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简要说明：通道注意力</a:t>
            </a:r>
            <a:r>
              <a:rPr lang="en-US" altLang="zh-CN" dirty="0"/>
              <a:t>+</a:t>
            </a:r>
            <a:r>
              <a:rPr lang="zh-CN" altLang="en-US" dirty="0"/>
              <a:t>空间注意力。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9F893A5-9DFE-F105-546B-A354B29C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190" y="2462687"/>
            <a:ext cx="2494536" cy="34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2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D4237-C6FE-B78D-7D99-A112FC52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020"/>
          </a:xfrm>
        </p:spPr>
        <p:txBody>
          <a:bodyPr>
            <a:normAutofit fontScale="90000"/>
          </a:bodyPr>
          <a:lstStyle/>
          <a:p>
            <a:r>
              <a:rPr lang="zh-CN" altLang="en-US" sz="4400" b="0" i="0" u="none" strike="noStrike" baseline="0" dirty="0">
                <a:latin typeface="SFBX1440"/>
              </a:rPr>
              <a:t>扩展阅读 </a:t>
            </a:r>
            <a:r>
              <a:rPr lang="en-US" altLang="zh-CN" sz="4400" b="0" i="0" u="none" strike="noStrike" baseline="0" dirty="0">
                <a:latin typeface="SFBX1440"/>
              </a:rPr>
              <a:t>CBAM: Convolutional Block Attention Module.ECCV2018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88FC98C-F194-5FA8-5486-3A41F0A46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论文的重点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739141-3B0D-A27D-580A-2EE1B6A8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29" y="2505993"/>
            <a:ext cx="8545779" cy="359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347</Words>
  <Application>Microsoft Office PowerPoint</Application>
  <PresentationFormat>宽屏</PresentationFormat>
  <Paragraphs>62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CharisSIL</vt:lpstr>
      <vt:lpstr>SFBX1440</vt:lpstr>
      <vt:lpstr>等线</vt:lpstr>
      <vt:lpstr>等线 Light</vt:lpstr>
      <vt:lpstr>Arial</vt:lpstr>
      <vt:lpstr>Calibri</vt:lpstr>
      <vt:lpstr>Office 主题​​</vt:lpstr>
      <vt:lpstr>Multi-level feature fusion for multimodal human activity recognition in Internet of Healthcare Things</vt:lpstr>
      <vt:lpstr>任务说明</vt:lpstr>
      <vt:lpstr>动机</vt:lpstr>
      <vt:lpstr>模型总览-繁琐</vt:lpstr>
      <vt:lpstr>模型总览-简化</vt:lpstr>
      <vt:lpstr>图像-多头卷积层</vt:lpstr>
      <vt:lpstr>全局池化解释</vt:lpstr>
      <vt:lpstr>图像-卷积注意力层</vt:lpstr>
      <vt:lpstr>扩展阅读 CBAM: Convolutional Block Attention Module.ECCV2018 </vt:lpstr>
      <vt:lpstr>传感器数据-滑动窗口</vt:lpstr>
      <vt:lpstr>传感器-特征提取</vt:lpstr>
      <vt:lpstr>因材施教</vt:lpstr>
      <vt:lpstr>数据集Up-Fall简介</vt:lpstr>
      <vt:lpstr>数据标记</vt:lpstr>
      <vt:lpstr>实验结果</vt:lpstr>
      <vt:lpstr>精度 </vt:lpstr>
      <vt:lpstr>损失收敛速度</vt:lpstr>
      <vt:lpstr>混淆矩阵-不妙的苗头</vt:lpstr>
      <vt:lpstr>PowerPoint 演示文稿</vt:lpstr>
      <vt:lpstr>工作量的富足</vt:lpstr>
      <vt:lpstr>延迟-响应时间</vt:lpstr>
      <vt:lpstr>Grad-cam</vt:lpstr>
      <vt:lpstr>精确度</vt:lpstr>
      <vt:lpstr>召回率</vt:lpstr>
      <vt:lpstr>F1-score</vt:lpstr>
      <vt:lpstr>整体表现</vt:lpstr>
      <vt:lpstr>整体箱线图-不妙的扩散</vt:lpstr>
      <vt:lpstr>工作的对比-不妙</vt:lpstr>
      <vt:lpstr>消融实验</vt:lpstr>
      <vt:lpstr>愤怒与猜测</vt:lpstr>
      <vt:lpstr>阅读的结果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Multi-level feature fusion for multimodal human activity recognition in Internet of Healthcare Things</dc:title>
  <dc:creator>张 灵顿</dc:creator>
  <cp:lastModifiedBy>张 灵顿</cp:lastModifiedBy>
  <cp:revision>11</cp:revision>
  <dcterms:created xsi:type="dcterms:W3CDTF">2023-04-03T08:03:01Z</dcterms:created>
  <dcterms:modified xsi:type="dcterms:W3CDTF">2023-04-03T11:09:21Z</dcterms:modified>
</cp:coreProperties>
</file>